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3"/>
  </p:notesMasterIdLst>
  <p:handoutMasterIdLst>
    <p:handoutMasterId r:id="rId14"/>
  </p:handoutMasterIdLst>
  <p:sldIdLst>
    <p:sldId id="264" r:id="rId2"/>
    <p:sldId id="286" r:id="rId3"/>
    <p:sldId id="287" r:id="rId4"/>
    <p:sldId id="288" r:id="rId5"/>
    <p:sldId id="291" r:id="rId6"/>
    <p:sldId id="292" r:id="rId7"/>
    <p:sldId id="293" r:id="rId8"/>
    <p:sldId id="289" r:id="rId9"/>
    <p:sldId id="294" r:id="rId10"/>
    <p:sldId id="290" r:id="rId11"/>
    <p:sldId id="295" r:id="rId12"/>
  </p:sldIdLst>
  <p:sldSz cx="12192000" cy="6858000"/>
  <p:notesSz cx="9296400" cy="701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CDCFF"/>
    <a:srgbClr val="20877C"/>
    <a:srgbClr val="272B2F"/>
    <a:srgbClr val="FEFEFE"/>
    <a:srgbClr val="1F4E79"/>
    <a:srgbClr val="6600FF"/>
    <a:srgbClr val="ED7D31"/>
    <a:srgbClr val="08458A"/>
    <a:srgbClr val="FFFFFF"/>
    <a:srgbClr val="FFD3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952" autoAdjust="0"/>
    <p:restoredTop sz="91543" autoAdjust="0"/>
  </p:normalViewPr>
  <p:slideViewPr>
    <p:cSldViewPr snapToGrid="0">
      <p:cViewPr varScale="1">
        <p:scale>
          <a:sx n="78" d="100"/>
          <a:sy n="78" d="100"/>
        </p:scale>
        <p:origin x="192" y="10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029075" cy="3508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265739" y="0"/>
            <a:ext cx="4029075" cy="350838"/>
          </a:xfrm>
          <a:prstGeom prst="rect">
            <a:avLst/>
          </a:prstGeom>
        </p:spPr>
        <p:txBody>
          <a:bodyPr vert="horz" lIns="91440" tIns="45720" rIns="91440" bIns="45720" rtlCol="0"/>
          <a:lstStyle>
            <a:lvl1pPr algn="r">
              <a:defRPr sz="1200"/>
            </a:lvl1pPr>
          </a:lstStyle>
          <a:p>
            <a:fld id="{14B56AF2-98EF-4A76-BD4E-95D1ACC92347}" type="datetimeFigureOut">
              <a:rPr lang="en-US" smtClean="0"/>
              <a:t>8/23/19</a:t>
            </a:fld>
            <a:endParaRPr lang="en-US"/>
          </a:p>
        </p:txBody>
      </p:sp>
      <p:sp>
        <p:nvSpPr>
          <p:cNvPr id="4" name="Footer Placeholder 3"/>
          <p:cNvSpPr>
            <a:spLocks noGrp="1"/>
          </p:cNvSpPr>
          <p:nvPr>
            <p:ph type="ftr" sz="quarter" idx="2"/>
          </p:nvPr>
        </p:nvSpPr>
        <p:spPr>
          <a:xfrm>
            <a:off x="1" y="6659565"/>
            <a:ext cx="4029075" cy="35083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265739" y="6659565"/>
            <a:ext cx="4029075" cy="350837"/>
          </a:xfrm>
          <a:prstGeom prst="rect">
            <a:avLst/>
          </a:prstGeom>
        </p:spPr>
        <p:txBody>
          <a:bodyPr vert="horz" lIns="91440" tIns="45720" rIns="91440" bIns="45720" rtlCol="0" anchor="b"/>
          <a:lstStyle>
            <a:lvl1pPr algn="r">
              <a:defRPr sz="1200"/>
            </a:lvl1pPr>
          </a:lstStyle>
          <a:p>
            <a:fld id="{AEAF431C-DFA2-44E1-BC7A-ECB19C6DB598}" type="slidenum">
              <a:rPr lang="en-US" smtClean="0"/>
              <a:t>‹#›</a:t>
            </a:fld>
            <a:endParaRPr lang="en-US"/>
          </a:p>
        </p:txBody>
      </p:sp>
    </p:spTree>
    <p:extLst>
      <p:ext uri="{BB962C8B-B14F-4D97-AF65-F5344CB8AC3E}">
        <p14:creationId xmlns:p14="http://schemas.microsoft.com/office/powerpoint/2010/main" val="1554227539"/>
      </p:ext>
    </p:extLst>
  </p:cSld>
  <p:clrMap bg1="lt1" tx1="dk1" bg2="lt2" tx2="dk2" accent1="accent1" accent2="accent2" accent3="accent3" accent4="accent4" accent5="accent5" accent6="accent6" hlink="hlink" folHlink="folHlink"/>
</p:handoutMaster>
</file>

<file path=ppt/media/image1.gif>
</file>

<file path=ppt/media/image2.gif>
</file>

<file path=ppt/media/image3.gif>
</file>

<file path=ppt/media/image4.gif>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4028440" cy="351737"/>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5265810" y="4"/>
            <a:ext cx="4028440" cy="351737"/>
          </a:xfrm>
          <a:prstGeom prst="rect">
            <a:avLst/>
          </a:prstGeom>
        </p:spPr>
        <p:txBody>
          <a:bodyPr vert="horz" lIns="93177" tIns="46589" rIns="93177" bIns="46589" rtlCol="0"/>
          <a:lstStyle>
            <a:lvl1pPr algn="r">
              <a:defRPr sz="1200"/>
            </a:lvl1pPr>
          </a:lstStyle>
          <a:p>
            <a:fld id="{01F388EB-3ADA-499D-B0A6-00DBA28EA6E4}" type="datetimeFigureOut">
              <a:rPr lang="en-US" smtClean="0"/>
              <a:t>8/23/19</a:t>
            </a:fld>
            <a:endParaRPr lang="en-US"/>
          </a:p>
        </p:txBody>
      </p:sp>
      <p:sp>
        <p:nvSpPr>
          <p:cNvPr id="4" name="Slide Image Placeholder 3"/>
          <p:cNvSpPr>
            <a:spLocks noGrp="1" noRot="1" noChangeAspect="1"/>
          </p:cNvSpPr>
          <p:nvPr>
            <p:ph type="sldImg" idx="2"/>
          </p:nvPr>
        </p:nvSpPr>
        <p:spPr>
          <a:xfrm>
            <a:off x="2546350" y="876300"/>
            <a:ext cx="4203700" cy="2365375"/>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929641" y="3373754"/>
            <a:ext cx="7437120" cy="2760346"/>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658664"/>
            <a:ext cx="4028440" cy="351736"/>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5265810" y="6658664"/>
            <a:ext cx="4028440" cy="351736"/>
          </a:xfrm>
          <a:prstGeom prst="rect">
            <a:avLst/>
          </a:prstGeom>
        </p:spPr>
        <p:txBody>
          <a:bodyPr vert="horz" lIns="93177" tIns="46589" rIns="93177" bIns="46589" rtlCol="0" anchor="b"/>
          <a:lstStyle>
            <a:lvl1pPr algn="r">
              <a:defRPr sz="1200"/>
            </a:lvl1pPr>
          </a:lstStyle>
          <a:p>
            <a:fld id="{0DE75368-8B8F-4744-B865-257D3FE84224}" type="slidenum">
              <a:rPr lang="en-US" smtClean="0"/>
              <a:t>‹#›</a:t>
            </a:fld>
            <a:endParaRPr lang="en-US"/>
          </a:p>
        </p:txBody>
      </p:sp>
    </p:spTree>
    <p:extLst>
      <p:ext uri="{BB962C8B-B14F-4D97-AF65-F5344CB8AC3E}">
        <p14:creationId xmlns:p14="http://schemas.microsoft.com/office/powerpoint/2010/main" val="304077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1</a:t>
            </a:fld>
            <a:endParaRPr lang="en-US"/>
          </a:p>
        </p:txBody>
      </p:sp>
    </p:spTree>
    <p:extLst>
      <p:ext uri="{BB962C8B-B14F-4D97-AF65-F5344CB8AC3E}">
        <p14:creationId xmlns:p14="http://schemas.microsoft.com/office/powerpoint/2010/main" val="15629778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10</a:t>
            </a:fld>
            <a:endParaRPr lang="en-US"/>
          </a:p>
        </p:txBody>
      </p:sp>
    </p:spTree>
    <p:extLst>
      <p:ext uri="{BB962C8B-B14F-4D97-AF65-F5344CB8AC3E}">
        <p14:creationId xmlns:p14="http://schemas.microsoft.com/office/powerpoint/2010/main" val="854951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11</a:t>
            </a:fld>
            <a:endParaRPr lang="en-US"/>
          </a:p>
        </p:txBody>
      </p:sp>
    </p:spTree>
    <p:extLst>
      <p:ext uri="{BB962C8B-B14F-4D97-AF65-F5344CB8AC3E}">
        <p14:creationId xmlns:p14="http://schemas.microsoft.com/office/powerpoint/2010/main" val="3317476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2</a:t>
            </a:fld>
            <a:endParaRPr lang="en-US"/>
          </a:p>
        </p:txBody>
      </p:sp>
    </p:spTree>
    <p:extLst>
      <p:ext uri="{BB962C8B-B14F-4D97-AF65-F5344CB8AC3E}">
        <p14:creationId xmlns:p14="http://schemas.microsoft.com/office/powerpoint/2010/main" val="8601341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3</a:t>
            </a:fld>
            <a:endParaRPr lang="en-US"/>
          </a:p>
        </p:txBody>
      </p:sp>
    </p:spTree>
    <p:extLst>
      <p:ext uri="{BB962C8B-B14F-4D97-AF65-F5344CB8AC3E}">
        <p14:creationId xmlns:p14="http://schemas.microsoft.com/office/powerpoint/2010/main" val="12152394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4</a:t>
            </a:fld>
            <a:endParaRPr lang="en-US"/>
          </a:p>
        </p:txBody>
      </p:sp>
    </p:spTree>
    <p:extLst>
      <p:ext uri="{BB962C8B-B14F-4D97-AF65-F5344CB8AC3E}">
        <p14:creationId xmlns:p14="http://schemas.microsoft.com/office/powerpoint/2010/main" val="65372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5</a:t>
            </a:fld>
            <a:endParaRPr lang="en-US"/>
          </a:p>
        </p:txBody>
      </p:sp>
    </p:spTree>
    <p:extLst>
      <p:ext uri="{BB962C8B-B14F-4D97-AF65-F5344CB8AC3E}">
        <p14:creationId xmlns:p14="http://schemas.microsoft.com/office/powerpoint/2010/main" val="1013361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6</a:t>
            </a:fld>
            <a:endParaRPr lang="en-US"/>
          </a:p>
        </p:txBody>
      </p:sp>
    </p:spTree>
    <p:extLst>
      <p:ext uri="{BB962C8B-B14F-4D97-AF65-F5344CB8AC3E}">
        <p14:creationId xmlns:p14="http://schemas.microsoft.com/office/powerpoint/2010/main" val="30214037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7</a:t>
            </a:fld>
            <a:endParaRPr lang="en-US"/>
          </a:p>
        </p:txBody>
      </p:sp>
    </p:spTree>
    <p:extLst>
      <p:ext uri="{BB962C8B-B14F-4D97-AF65-F5344CB8AC3E}">
        <p14:creationId xmlns:p14="http://schemas.microsoft.com/office/powerpoint/2010/main" val="155221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8</a:t>
            </a:fld>
            <a:endParaRPr lang="en-US"/>
          </a:p>
        </p:txBody>
      </p:sp>
    </p:spTree>
    <p:extLst>
      <p:ext uri="{BB962C8B-B14F-4D97-AF65-F5344CB8AC3E}">
        <p14:creationId xmlns:p14="http://schemas.microsoft.com/office/powerpoint/2010/main" val="37119274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9</a:t>
            </a:fld>
            <a:endParaRPr lang="en-US"/>
          </a:p>
        </p:txBody>
      </p:sp>
    </p:spTree>
    <p:extLst>
      <p:ext uri="{BB962C8B-B14F-4D97-AF65-F5344CB8AC3E}">
        <p14:creationId xmlns:p14="http://schemas.microsoft.com/office/powerpoint/2010/main" val="11769729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0C5E7-B1A1-4648-89D2-17B0F1E7F5B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140298-3E00-4E73-B947-697E692828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BB99EB-0E86-4FEA-A9C4-501D4E755A2B}"/>
              </a:ext>
            </a:extLst>
          </p:cNvPr>
          <p:cNvSpPr>
            <a:spLocks noGrp="1"/>
          </p:cNvSpPr>
          <p:nvPr>
            <p:ph type="dt" sz="half" idx="10"/>
          </p:nvPr>
        </p:nvSpPr>
        <p:spPr/>
        <p:txBody>
          <a:bodyPr/>
          <a:lstStyle/>
          <a:p>
            <a:fld id="{3133F5E9-5DAC-4C4A-9DF5-C2B87276BCC8}" type="datetimeFigureOut">
              <a:rPr lang="en-US" smtClean="0"/>
              <a:t>8/23/19</a:t>
            </a:fld>
            <a:endParaRPr lang="en-US" dirty="0"/>
          </a:p>
        </p:txBody>
      </p:sp>
      <p:sp>
        <p:nvSpPr>
          <p:cNvPr id="5" name="Footer Placeholder 4">
            <a:extLst>
              <a:ext uri="{FF2B5EF4-FFF2-40B4-BE49-F238E27FC236}">
                <a16:creationId xmlns:a16="http://schemas.microsoft.com/office/drawing/2014/main" id="{6731F536-58DF-4935-AE3B-7A08C03124E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995127-BE30-42B7-9BE5-B83CC6A2E685}"/>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0097518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E45D4-0CAB-43AD-8327-A4B3BCA50B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9CA3B9-594A-4133-B4F9-D27AA5726D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FF6F31-09CB-47A3-AEDB-7CA7BE1E327B}"/>
              </a:ext>
            </a:extLst>
          </p:cNvPr>
          <p:cNvSpPr>
            <a:spLocks noGrp="1"/>
          </p:cNvSpPr>
          <p:nvPr>
            <p:ph type="dt" sz="half" idx="10"/>
          </p:nvPr>
        </p:nvSpPr>
        <p:spPr/>
        <p:txBody>
          <a:bodyPr/>
          <a:lstStyle/>
          <a:p>
            <a:fld id="{3133F5E9-5DAC-4C4A-9DF5-C2B87276BCC8}" type="datetimeFigureOut">
              <a:rPr lang="en-US" smtClean="0"/>
              <a:t>8/23/19</a:t>
            </a:fld>
            <a:endParaRPr lang="en-US" dirty="0"/>
          </a:p>
        </p:txBody>
      </p:sp>
      <p:sp>
        <p:nvSpPr>
          <p:cNvPr id="5" name="Footer Placeholder 4">
            <a:extLst>
              <a:ext uri="{FF2B5EF4-FFF2-40B4-BE49-F238E27FC236}">
                <a16:creationId xmlns:a16="http://schemas.microsoft.com/office/drawing/2014/main" id="{51EFC938-9C31-4327-9275-3EB93C5B55C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30415C-79F5-4EAA-8D86-27D6FD1A708D}"/>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2235153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F9AA0A-4FF4-45DA-8DEC-4437E2DD91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3D255C-51DF-421E-A067-5E9E80CD9A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627DEB-7DEA-43CC-A21F-F81EEC6CE7D9}"/>
              </a:ext>
            </a:extLst>
          </p:cNvPr>
          <p:cNvSpPr>
            <a:spLocks noGrp="1"/>
          </p:cNvSpPr>
          <p:nvPr>
            <p:ph type="dt" sz="half" idx="10"/>
          </p:nvPr>
        </p:nvSpPr>
        <p:spPr/>
        <p:txBody>
          <a:bodyPr/>
          <a:lstStyle/>
          <a:p>
            <a:fld id="{3133F5E9-5DAC-4C4A-9DF5-C2B87276BCC8}" type="datetimeFigureOut">
              <a:rPr lang="en-US" smtClean="0"/>
              <a:t>8/23/19</a:t>
            </a:fld>
            <a:endParaRPr lang="en-US" dirty="0"/>
          </a:p>
        </p:txBody>
      </p:sp>
      <p:sp>
        <p:nvSpPr>
          <p:cNvPr id="5" name="Footer Placeholder 4">
            <a:extLst>
              <a:ext uri="{FF2B5EF4-FFF2-40B4-BE49-F238E27FC236}">
                <a16:creationId xmlns:a16="http://schemas.microsoft.com/office/drawing/2014/main" id="{F53EDAFC-3543-4A0D-80D2-F4871AED36D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0F550C7-3342-49D6-8734-F9809E853CA2}"/>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027531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AE108-9C7F-4CDC-AD71-B576580A19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103746-779A-435F-995A-5BF82C86C2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84E866-B322-455F-AC32-8C164B8CD9C7}"/>
              </a:ext>
            </a:extLst>
          </p:cNvPr>
          <p:cNvSpPr>
            <a:spLocks noGrp="1"/>
          </p:cNvSpPr>
          <p:nvPr>
            <p:ph type="dt" sz="half" idx="10"/>
          </p:nvPr>
        </p:nvSpPr>
        <p:spPr/>
        <p:txBody>
          <a:bodyPr/>
          <a:lstStyle/>
          <a:p>
            <a:fld id="{3133F5E9-5DAC-4C4A-9DF5-C2B87276BCC8}" type="datetimeFigureOut">
              <a:rPr lang="en-US" smtClean="0"/>
              <a:t>8/23/19</a:t>
            </a:fld>
            <a:endParaRPr lang="en-US" dirty="0"/>
          </a:p>
        </p:txBody>
      </p:sp>
      <p:sp>
        <p:nvSpPr>
          <p:cNvPr id="5" name="Footer Placeholder 4">
            <a:extLst>
              <a:ext uri="{FF2B5EF4-FFF2-40B4-BE49-F238E27FC236}">
                <a16:creationId xmlns:a16="http://schemas.microsoft.com/office/drawing/2014/main" id="{AC0D61E0-F80F-48E7-A817-F1CECBEE9A3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BF34AFC-4299-43F1-A312-79EF0102CEFF}"/>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552746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E1D3E-E4B6-4EAA-BFB4-25A0557A6C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F7E0856-45A8-4EAD-A9D6-8A993968A1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0EEBE1-2BAF-4C94-8403-6E8454F9BC46}"/>
              </a:ext>
            </a:extLst>
          </p:cNvPr>
          <p:cNvSpPr>
            <a:spLocks noGrp="1"/>
          </p:cNvSpPr>
          <p:nvPr>
            <p:ph type="dt" sz="half" idx="10"/>
          </p:nvPr>
        </p:nvSpPr>
        <p:spPr/>
        <p:txBody>
          <a:bodyPr/>
          <a:lstStyle/>
          <a:p>
            <a:fld id="{3133F5E9-5DAC-4C4A-9DF5-C2B87276BCC8}" type="datetimeFigureOut">
              <a:rPr lang="en-US" smtClean="0"/>
              <a:t>8/23/19</a:t>
            </a:fld>
            <a:endParaRPr lang="en-US" dirty="0"/>
          </a:p>
        </p:txBody>
      </p:sp>
      <p:sp>
        <p:nvSpPr>
          <p:cNvPr id="5" name="Footer Placeholder 4">
            <a:extLst>
              <a:ext uri="{FF2B5EF4-FFF2-40B4-BE49-F238E27FC236}">
                <a16:creationId xmlns:a16="http://schemas.microsoft.com/office/drawing/2014/main" id="{F3358F46-E931-4D79-94A5-037AFD07333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5130D95-EF5F-4A0A-93BD-73AEE2C2FF1B}"/>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601256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ABEC0-6253-4360-B586-B9D20933DE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46E20B-8661-4C60-84FB-4892E8B486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132BE45-79E4-479B-BD2F-46CCB0BEE6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589105E-DF25-4F38-BDE2-9B00C2C44FC6}"/>
              </a:ext>
            </a:extLst>
          </p:cNvPr>
          <p:cNvSpPr>
            <a:spLocks noGrp="1"/>
          </p:cNvSpPr>
          <p:nvPr>
            <p:ph type="dt" sz="half" idx="10"/>
          </p:nvPr>
        </p:nvSpPr>
        <p:spPr/>
        <p:txBody>
          <a:bodyPr/>
          <a:lstStyle/>
          <a:p>
            <a:fld id="{3133F5E9-5DAC-4C4A-9DF5-C2B87276BCC8}" type="datetimeFigureOut">
              <a:rPr lang="en-US" smtClean="0"/>
              <a:t>8/23/19</a:t>
            </a:fld>
            <a:endParaRPr lang="en-US" dirty="0"/>
          </a:p>
        </p:txBody>
      </p:sp>
      <p:sp>
        <p:nvSpPr>
          <p:cNvPr id="6" name="Footer Placeholder 5">
            <a:extLst>
              <a:ext uri="{FF2B5EF4-FFF2-40B4-BE49-F238E27FC236}">
                <a16:creationId xmlns:a16="http://schemas.microsoft.com/office/drawing/2014/main" id="{B1D9C4A8-7467-4BAD-98A2-0B63CAC19B6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BC5C5C0-08E4-4F7B-9E80-8925539D221B}"/>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2438407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FF641-A5CC-4263-A394-2112D623A8A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4D6865-C632-473C-AEC8-8D3F71562B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FDBD19-4D33-4F6A-9938-6A04B3888E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1697E46-CE4D-480E-A997-2B53B2DF55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B8B7E36-823F-4FD4-B826-E450A12480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DBB3B14-C886-4F84-9FD5-11C8320E1FED}"/>
              </a:ext>
            </a:extLst>
          </p:cNvPr>
          <p:cNvSpPr>
            <a:spLocks noGrp="1"/>
          </p:cNvSpPr>
          <p:nvPr>
            <p:ph type="dt" sz="half" idx="10"/>
          </p:nvPr>
        </p:nvSpPr>
        <p:spPr/>
        <p:txBody>
          <a:bodyPr/>
          <a:lstStyle/>
          <a:p>
            <a:fld id="{3133F5E9-5DAC-4C4A-9DF5-C2B87276BCC8}" type="datetimeFigureOut">
              <a:rPr lang="en-US" smtClean="0"/>
              <a:t>8/23/19</a:t>
            </a:fld>
            <a:endParaRPr lang="en-US" dirty="0"/>
          </a:p>
        </p:txBody>
      </p:sp>
      <p:sp>
        <p:nvSpPr>
          <p:cNvPr id="8" name="Footer Placeholder 7">
            <a:extLst>
              <a:ext uri="{FF2B5EF4-FFF2-40B4-BE49-F238E27FC236}">
                <a16:creationId xmlns:a16="http://schemas.microsoft.com/office/drawing/2014/main" id="{DF9AF591-4BBF-4BF2-9EF7-F8B114DFA16A}"/>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52B1A04-B244-4AE3-8997-9B075B105971}"/>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11044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408F1-BB29-4C6F-91C9-653A730BEC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54FEF9-8D09-4091-BE99-B6264EBD34B3}"/>
              </a:ext>
            </a:extLst>
          </p:cNvPr>
          <p:cNvSpPr>
            <a:spLocks noGrp="1"/>
          </p:cNvSpPr>
          <p:nvPr>
            <p:ph type="dt" sz="half" idx="10"/>
          </p:nvPr>
        </p:nvSpPr>
        <p:spPr/>
        <p:txBody>
          <a:bodyPr/>
          <a:lstStyle/>
          <a:p>
            <a:fld id="{3133F5E9-5DAC-4C4A-9DF5-C2B87276BCC8}" type="datetimeFigureOut">
              <a:rPr lang="en-US" smtClean="0"/>
              <a:t>8/23/19</a:t>
            </a:fld>
            <a:endParaRPr lang="en-US" dirty="0"/>
          </a:p>
        </p:txBody>
      </p:sp>
      <p:sp>
        <p:nvSpPr>
          <p:cNvPr id="4" name="Footer Placeholder 3">
            <a:extLst>
              <a:ext uri="{FF2B5EF4-FFF2-40B4-BE49-F238E27FC236}">
                <a16:creationId xmlns:a16="http://schemas.microsoft.com/office/drawing/2014/main" id="{0B5F49AA-83D5-4063-9CDE-AA7763048B6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2A2B27C-3C99-4208-B425-775413C53651}"/>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614035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2A62B2-A6D1-4A6F-8B20-80606F478544}"/>
              </a:ext>
            </a:extLst>
          </p:cNvPr>
          <p:cNvSpPr>
            <a:spLocks noGrp="1"/>
          </p:cNvSpPr>
          <p:nvPr>
            <p:ph type="dt" sz="half" idx="10"/>
          </p:nvPr>
        </p:nvSpPr>
        <p:spPr/>
        <p:txBody>
          <a:bodyPr/>
          <a:lstStyle/>
          <a:p>
            <a:fld id="{3133F5E9-5DAC-4C4A-9DF5-C2B87276BCC8}" type="datetimeFigureOut">
              <a:rPr lang="en-US" smtClean="0"/>
              <a:t>8/23/19</a:t>
            </a:fld>
            <a:endParaRPr lang="en-US" dirty="0"/>
          </a:p>
        </p:txBody>
      </p:sp>
      <p:sp>
        <p:nvSpPr>
          <p:cNvPr id="3" name="Footer Placeholder 2">
            <a:extLst>
              <a:ext uri="{FF2B5EF4-FFF2-40B4-BE49-F238E27FC236}">
                <a16:creationId xmlns:a16="http://schemas.microsoft.com/office/drawing/2014/main" id="{C02E4958-7A46-4331-B2D8-2C31D8FCBD73}"/>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45C8548B-339B-46B2-BF01-1EE3DDC72AAD}"/>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914661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F408F-8083-4F07-9628-074C7AFE41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70477E0-A333-439D-A531-30B39A8134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5D59501-D187-414C-AACE-F838720036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35F890-BB8A-49E1-880A-924FD6FE4026}"/>
              </a:ext>
            </a:extLst>
          </p:cNvPr>
          <p:cNvSpPr>
            <a:spLocks noGrp="1"/>
          </p:cNvSpPr>
          <p:nvPr>
            <p:ph type="dt" sz="half" idx="10"/>
          </p:nvPr>
        </p:nvSpPr>
        <p:spPr/>
        <p:txBody>
          <a:bodyPr/>
          <a:lstStyle/>
          <a:p>
            <a:fld id="{3133F5E9-5DAC-4C4A-9DF5-C2B87276BCC8}" type="datetimeFigureOut">
              <a:rPr lang="en-US" smtClean="0"/>
              <a:t>8/23/19</a:t>
            </a:fld>
            <a:endParaRPr lang="en-US" dirty="0"/>
          </a:p>
        </p:txBody>
      </p:sp>
      <p:sp>
        <p:nvSpPr>
          <p:cNvPr id="6" name="Footer Placeholder 5">
            <a:extLst>
              <a:ext uri="{FF2B5EF4-FFF2-40B4-BE49-F238E27FC236}">
                <a16:creationId xmlns:a16="http://schemas.microsoft.com/office/drawing/2014/main" id="{51CA38FE-429A-41E7-942D-ECCE639D3CA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401D9BC-0038-4041-AE2C-657BF99D41E9}"/>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287561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56CFD-7F35-482C-A50F-B3D43ACB0A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FD7F3EF-0FE9-46C4-A116-5DA6E26B0D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10B4041-0F17-42D8-AF16-AB099A39FF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AF67FF-F8F1-4B22-A471-9317ED3A25F0}"/>
              </a:ext>
            </a:extLst>
          </p:cNvPr>
          <p:cNvSpPr>
            <a:spLocks noGrp="1"/>
          </p:cNvSpPr>
          <p:nvPr>
            <p:ph type="dt" sz="half" idx="10"/>
          </p:nvPr>
        </p:nvSpPr>
        <p:spPr/>
        <p:txBody>
          <a:bodyPr/>
          <a:lstStyle/>
          <a:p>
            <a:fld id="{3133F5E9-5DAC-4C4A-9DF5-C2B87276BCC8}" type="datetimeFigureOut">
              <a:rPr lang="en-US" smtClean="0"/>
              <a:t>8/23/19</a:t>
            </a:fld>
            <a:endParaRPr lang="en-US" dirty="0"/>
          </a:p>
        </p:txBody>
      </p:sp>
      <p:sp>
        <p:nvSpPr>
          <p:cNvPr id="6" name="Footer Placeholder 5">
            <a:extLst>
              <a:ext uri="{FF2B5EF4-FFF2-40B4-BE49-F238E27FC236}">
                <a16:creationId xmlns:a16="http://schemas.microsoft.com/office/drawing/2014/main" id="{A73D6993-98F8-4234-B24A-02D4DB41CE9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2A34037-0E7D-4379-ACA0-98611B2F76ED}"/>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939197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45B175-C851-453B-B2A0-9A5CFCADC0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65F4A2-0E4F-4E49-A0BF-BEEC722033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28AA27-3F13-4BFD-B949-21CF319108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33F5E9-5DAC-4C4A-9DF5-C2B87276BCC8}" type="datetimeFigureOut">
              <a:rPr lang="en-US" smtClean="0"/>
              <a:t>8/23/19</a:t>
            </a:fld>
            <a:endParaRPr lang="en-US" dirty="0"/>
          </a:p>
        </p:txBody>
      </p:sp>
      <p:sp>
        <p:nvSpPr>
          <p:cNvPr id="5" name="Footer Placeholder 4">
            <a:extLst>
              <a:ext uri="{FF2B5EF4-FFF2-40B4-BE49-F238E27FC236}">
                <a16:creationId xmlns:a16="http://schemas.microsoft.com/office/drawing/2014/main" id="{EEEE99A2-0FED-42D4-9FBD-08CC1C3F81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F2468D4-5440-4CE2-BAB3-61D83F628C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EC5C30-0B3A-4B13-ADDD-7C63C8AA921B}" type="slidenum">
              <a:rPr lang="en-US" smtClean="0"/>
              <a:t>‹#›</a:t>
            </a:fld>
            <a:endParaRPr lang="en-US" dirty="0"/>
          </a:p>
        </p:txBody>
      </p:sp>
    </p:spTree>
    <p:extLst>
      <p:ext uri="{BB962C8B-B14F-4D97-AF65-F5344CB8AC3E}">
        <p14:creationId xmlns:p14="http://schemas.microsoft.com/office/powerpoint/2010/main" val="41220394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5.gif"/><Relationship Id="rId4" Type="http://schemas.openxmlformats.org/officeDocument/2006/relationships/hyperlink" Target="https://teal-canvas.herokuapp.com/"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1641214" y="613601"/>
            <a:ext cx="9500259" cy="923330"/>
          </a:xfrm>
          <a:prstGeom prst="rect">
            <a:avLst/>
          </a:prstGeom>
          <a:noFill/>
        </p:spPr>
        <p:txBody>
          <a:bodyPr wrap="square" rtlCol="0">
            <a:spAutoFit/>
          </a:bodyPr>
          <a:lstStyle/>
          <a:p>
            <a:pPr algn="ctr"/>
            <a:r>
              <a:rPr lang="en-US" sz="5400" b="1" dirty="0">
                <a:solidFill>
                  <a:srgbClr val="20877C"/>
                </a:solidFill>
                <a:latin typeface="Maiandra GD" panose="020E0502030308020204" pitchFamily="34" charset="0"/>
              </a:rPr>
              <a:t>The Teal Canvas</a:t>
            </a:r>
          </a:p>
        </p:txBody>
      </p:sp>
      <p:pic>
        <p:nvPicPr>
          <p:cNvPr id="3" name="Picture 2">
            <a:extLst>
              <a:ext uri="{FF2B5EF4-FFF2-40B4-BE49-F238E27FC236}">
                <a16:creationId xmlns:a16="http://schemas.microsoft.com/office/drawing/2014/main" id="{98BA9DA8-1CD6-E846-AD9F-8B5F78EF6B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8533" y="1909466"/>
            <a:ext cx="4334933" cy="4334933"/>
          </a:xfrm>
          <a:prstGeom prst="rect">
            <a:avLst/>
          </a:prstGeom>
        </p:spPr>
      </p:pic>
    </p:spTree>
    <p:extLst>
      <p:ext uri="{BB962C8B-B14F-4D97-AF65-F5344CB8AC3E}">
        <p14:creationId xmlns:p14="http://schemas.microsoft.com/office/powerpoint/2010/main" val="19375463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886635" y="328230"/>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Future Development </a:t>
            </a:r>
          </a:p>
        </p:txBody>
      </p:sp>
      <p:sp>
        <p:nvSpPr>
          <p:cNvPr id="5" name="TextBox 4">
            <a:extLst>
              <a:ext uri="{FF2B5EF4-FFF2-40B4-BE49-F238E27FC236}">
                <a16:creationId xmlns:a16="http://schemas.microsoft.com/office/drawing/2014/main" id="{2B2C5BC0-06F9-2A49-9E9E-7BEC92C31764}"/>
              </a:ext>
            </a:extLst>
          </p:cNvPr>
          <p:cNvSpPr txBox="1"/>
          <p:nvPr/>
        </p:nvSpPr>
        <p:spPr>
          <a:xfrm>
            <a:off x="886635" y="1843950"/>
            <a:ext cx="10936769" cy="3170099"/>
          </a:xfrm>
          <a:prstGeom prst="rect">
            <a:avLst/>
          </a:prstGeom>
          <a:noFill/>
        </p:spPr>
        <p:txBody>
          <a:bodyPr wrap="square" rtlCol="0">
            <a:spAutoFit/>
          </a:bodyPr>
          <a:lstStyle/>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Implement a shopping cart</a:t>
            </a:r>
          </a:p>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Implement a payments system like Stripe</a:t>
            </a:r>
          </a:p>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Design a system for vetting art before being add</a:t>
            </a:r>
          </a:p>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Terms of service</a:t>
            </a:r>
          </a:p>
        </p:txBody>
      </p:sp>
    </p:spTree>
    <p:extLst>
      <p:ext uri="{BB962C8B-B14F-4D97-AF65-F5344CB8AC3E}">
        <p14:creationId xmlns:p14="http://schemas.microsoft.com/office/powerpoint/2010/main" val="232571530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2853267" y="434555"/>
            <a:ext cx="6485466" cy="769441"/>
          </a:xfrm>
          <a:prstGeom prst="rect">
            <a:avLst/>
          </a:prstGeom>
          <a:noFill/>
        </p:spPr>
        <p:txBody>
          <a:bodyPr wrap="square" rtlCol="0">
            <a:spAutoFit/>
          </a:bodyPr>
          <a:lstStyle/>
          <a:p>
            <a:pPr algn="ctr"/>
            <a:r>
              <a:rPr lang="en-US" sz="4400" b="1" dirty="0">
                <a:solidFill>
                  <a:srgbClr val="7CDCFF"/>
                </a:solidFill>
                <a:latin typeface="Maiandra GD" panose="020E0502030308020204" pitchFamily="34" charset="0"/>
              </a:rPr>
              <a:t>Question?</a:t>
            </a:r>
          </a:p>
        </p:txBody>
      </p:sp>
      <p:pic>
        <p:nvPicPr>
          <p:cNvPr id="13" name="Picture 12">
            <a:extLst>
              <a:ext uri="{FF2B5EF4-FFF2-40B4-BE49-F238E27FC236}">
                <a16:creationId xmlns:a16="http://schemas.microsoft.com/office/drawing/2014/main" id="{4E12B5EB-69A9-3F46-86DA-8F6E685288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1052" y="1475873"/>
            <a:ext cx="6309895" cy="4732421"/>
          </a:xfrm>
          <a:prstGeom prst="rect">
            <a:avLst/>
          </a:prstGeom>
        </p:spPr>
      </p:pic>
    </p:spTree>
    <p:extLst>
      <p:ext uri="{BB962C8B-B14F-4D97-AF65-F5344CB8AC3E}">
        <p14:creationId xmlns:p14="http://schemas.microsoft.com/office/powerpoint/2010/main" val="24089808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nodeType="after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4106334" y="1337733"/>
            <a:ext cx="3979332" cy="769441"/>
          </a:xfrm>
          <a:prstGeom prst="rect">
            <a:avLst/>
          </a:prstGeom>
          <a:noFill/>
        </p:spPr>
        <p:txBody>
          <a:bodyPr wrap="square" rtlCol="0">
            <a:spAutoFit/>
          </a:bodyPr>
          <a:lstStyle/>
          <a:p>
            <a:pPr algn="ctr"/>
            <a:r>
              <a:rPr lang="en-US" sz="4400" b="1" dirty="0">
                <a:solidFill>
                  <a:srgbClr val="7CDCFF"/>
                </a:solidFill>
                <a:latin typeface="Maiandra GD" panose="020E0502030308020204" pitchFamily="34" charset="0"/>
              </a:rPr>
              <a:t>About</a:t>
            </a:r>
          </a:p>
        </p:txBody>
      </p:sp>
      <p:sp>
        <p:nvSpPr>
          <p:cNvPr id="6" name="TextBox 5">
            <a:extLst>
              <a:ext uri="{FF2B5EF4-FFF2-40B4-BE49-F238E27FC236}">
                <a16:creationId xmlns:a16="http://schemas.microsoft.com/office/drawing/2014/main" id="{9C78D7AF-6BF8-FB49-864E-61389EC6025E}"/>
              </a:ext>
            </a:extLst>
          </p:cNvPr>
          <p:cNvSpPr txBox="1"/>
          <p:nvPr/>
        </p:nvSpPr>
        <p:spPr>
          <a:xfrm>
            <a:off x="1227666" y="2597309"/>
            <a:ext cx="9889067" cy="2831544"/>
          </a:xfrm>
          <a:prstGeom prst="rect">
            <a:avLst/>
          </a:prstGeom>
          <a:noFill/>
        </p:spPr>
        <p:txBody>
          <a:bodyPr wrap="square" rtlCol="0">
            <a:spAutoFit/>
          </a:bodyPr>
          <a:lstStyle/>
          <a:p>
            <a:r>
              <a:rPr lang="en-US" dirty="0"/>
              <a:t> </a:t>
            </a:r>
          </a:p>
          <a:p>
            <a:pPr algn="ctr"/>
            <a:r>
              <a:rPr lang="en-US" sz="3200" dirty="0">
                <a:solidFill>
                  <a:srgbClr val="7CDCFF"/>
                </a:solidFill>
                <a:latin typeface="Maiandra GD" panose="020E0502030308020204" pitchFamily="34" charset="77"/>
              </a:rPr>
              <a:t>The Teal Canvas team emphasizes the visual medium of 2D images, digital imagery and photographic art and the opportunity for every individual to participate in the art gallery experience of displaying and selling their work in a unique way.</a:t>
            </a:r>
          </a:p>
        </p:txBody>
      </p:sp>
      <p:pic>
        <p:nvPicPr>
          <p:cNvPr id="8" name="Picture 7" descr="A picture containing indoor, water, dark, nature&#10;&#10;Description automatically generated">
            <a:extLst>
              <a:ext uri="{FF2B5EF4-FFF2-40B4-BE49-F238E27FC236}">
                <a16:creationId xmlns:a16="http://schemas.microsoft.com/office/drawing/2014/main" id="{CDF37E26-6EFE-0F43-B126-0544C5B1B1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7034"/>
            <a:ext cx="2455333" cy="2637886"/>
          </a:xfrm>
          <a:prstGeom prst="rect">
            <a:avLst/>
          </a:prstGeom>
        </p:spPr>
      </p:pic>
    </p:spTree>
    <p:extLst>
      <p:ext uri="{BB962C8B-B14F-4D97-AF65-F5344CB8AC3E}">
        <p14:creationId xmlns:p14="http://schemas.microsoft.com/office/powerpoint/2010/main" val="318269135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5706534" y="179374"/>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The Teal Canvas Creators</a:t>
            </a:r>
          </a:p>
        </p:txBody>
      </p:sp>
      <p:sp>
        <p:nvSpPr>
          <p:cNvPr id="6" name="TextBox 5">
            <a:extLst>
              <a:ext uri="{FF2B5EF4-FFF2-40B4-BE49-F238E27FC236}">
                <a16:creationId xmlns:a16="http://schemas.microsoft.com/office/drawing/2014/main" id="{9C78D7AF-6BF8-FB49-864E-61389EC6025E}"/>
              </a:ext>
            </a:extLst>
          </p:cNvPr>
          <p:cNvSpPr txBox="1"/>
          <p:nvPr/>
        </p:nvSpPr>
        <p:spPr>
          <a:xfrm>
            <a:off x="3044325" y="2151727"/>
            <a:ext cx="8170335" cy="2554545"/>
          </a:xfrm>
          <a:prstGeom prst="rect">
            <a:avLst/>
          </a:prstGeom>
          <a:noFill/>
        </p:spPr>
        <p:txBody>
          <a:bodyPr wrap="square" rtlCol="0">
            <a:spAutoFit/>
          </a:bodyPr>
          <a:lstStyle/>
          <a:p>
            <a:pPr marL="285750" indent="-285750" algn="ctr">
              <a:buFont typeface="Arial" panose="020B0604020202020204" pitchFamily="34" charset="0"/>
              <a:buChar char="•"/>
            </a:pPr>
            <a:r>
              <a:rPr lang="en-US" sz="4000" dirty="0">
                <a:solidFill>
                  <a:srgbClr val="7CDCFF"/>
                </a:solidFill>
                <a:latin typeface="Maiandra GD" panose="020E0502030308020204" pitchFamily="34" charset="77"/>
              </a:rPr>
              <a:t> Alex Engelmann </a:t>
            </a:r>
          </a:p>
          <a:p>
            <a:pPr marL="285750" indent="-285750" algn="ctr">
              <a:buFont typeface="Arial" panose="020B0604020202020204" pitchFamily="34" charset="0"/>
              <a:buChar char="•"/>
            </a:pPr>
            <a:r>
              <a:rPr lang="en-US" sz="4000" dirty="0">
                <a:solidFill>
                  <a:srgbClr val="7CDCFF"/>
                </a:solidFill>
                <a:latin typeface="Maiandra GD" panose="020E0502030308020204" pitchFamily="34" charset="77"/>
              </a:rPr>
              <a:t>Jim </a:t>
            </a:r>
            <a:r>
              <a:rPr lang="en-US" sz="4000" dirty="0" err="1">
                <a:solidFill>
                  <a:srgbClr val="7CDCFF"/>
                </a:solidFill>
                <a:latin typeface="Maiandra GD" panose="020E0502030308020204" pitchFamily="34" charset="77"/>
              </a:rPr>
              <a:t>Tatarakis</a:t>
            </a:r>
            <a:endParaRPr lang="en-US" sz="4000" dirty="0">
              <a:solidFill>
                <a:srgbClr val="7CDCFF"/>
              </a:solidFill>
              <a:latin typeface="Maiandra GD" panose="020E0502030308020204" pitchFamily="34" charset="77"/>
            </a:endParaRPr>
          </a:p>
          <a:p>
            <a:pPr marL="285750" indent="-285750" algn="ctr">
              <a:buFont typeface="Arial" panose="020B0604020202020204" pitchFamily="34" charset="0"/>
              <a:buChar char="•"/>
            </a:pPr>
            <a:r>
              <a:rPr lang="en-US" sz="4000" dirty="0">
                <a:solidFill>
                  <a:srgbClr val="7CDCFF"/>
                </a:solidFill>
                <a:latin typeface="Maiandra GD" panose="020E0502030308020204" pitchFamily="34" charset="77"/>
              </a:rPr>
              <a:t>Johanna Casimir-Mahoney</a:t>
            </a:r>
          </a:p>
          <a:p>
            <a:pPr marL="285750" indent="-285750" algn="ctr">
              <a:buFont typeface="Arial" panose="020B0604020202020204" pitchFamily="34" charset="0"/>
              <a:buChar char="•"/>
            </a:pPr>
            <a:r>
              <a:rPr lang="en-US" sz="4000" dirty="0">
                <a:solidFill>
                  <a:srgbClr val="7CDCFF"/>
                </a:solidFill>
                <a:latin typeface="Maiandra GD" panose="020E0502030308020204" pitchFamily="34" charset="77"/>
              </a:rPr>
              <a:t>Liam Hartigan</a:t>
            </a:r>
          </a:p>
        </p:txBody>
      </p:sp>
      <p:pic>
        <p:nvPicPr>
          <p:cNvPr id="7" name="Picture 6">
            <a:extLst>
              <a:ext uri="{FF2B5EF4-FFF2-40B4-BE49-F238E27FC236}">
                <a16:creationId xmlns:a16="http://schemas.microsoft.com/office/drawing/2014/main" id="{276169BD-EA0B-5B4F-9B00-666558B3B4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4175185" cy="6021238"/>
          </a:xfrm>
          <a:prstGeom prst="rect">
            <a:avLst/>
          </a:prstGeom>
          <a:effectLst>
            <a:softEdge rad="1054100"/>
          </a:effectLst>
        </p:spPr>
      </p:pic>
    </p:spTree>
    <p:extLst>
      <p:ext uri="{BB962C8B-B14F-4D97-AF65-F5344CB8AC3E}">
        <p14:creationId xmlns:p14="http://schemas.microsoft.com/office/powerpoint/2010/main" val="253173326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5174906" y="151180"/>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Implemented Technology</a:t>
            </a:r>
          </a:p>
        </p:txBody>
      </p:sp>
      <p:sp>
        <p:nvSpPr>
          <p:cNvPr id="6" name="TextBox 5">
            <a:extLst>
              <a:ext uri="{FF2B5EF4-FFF2-40B4-BE49-F238E27FC236}">
                <a16:creationId xmlns:a16="http://schemas.microsoft.com/office/drawing/2014/main" id="{9C78D7AF-6BF8-FB49-864E-61389EC6025E}"/>
              </a:ext>
            </a:extLst>
          </p:cNvPr>
          <p:cNvSpPr txBox="1"/>
          <p:nvPr/>
        </p:nvSpPr>
        <p:spPr>
          <a:xfrm>
            <a:off x="1549398" y="1536174"/>
            <a:ext cx="3971507" cy="3785652"/>
          </a:xfrm>
          <a:prstGeom prst="rect">
            <a:avLst/>
          </a:prstGeom>
          <a:noFill/>
        </p:spPr>
        <p:txBody>
          <a:bodyPr wrap="square" rtlCol="0">
            <a:spAutoFit/>
          </a:bodyPr>
          <a:lstStyle/>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HTML5</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CSS3</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MongoDB</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Mongoose</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React</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React-iframe</a:t>
            </a:r>
          </a:p>
        </p:txBody>
      </p:sp>
      <p:sp>
        <p:nvSpPr>
          <p:cNvPr id="7" name="TextBox 6">
            <a:extLst>
              <a:ext uri="{FF2B5EF4-FFF2-40B4-BE49-F238E27FC236}">
                <a16:creationId xmlns:a16="http://schemas.microsoft.com/office/drawing/2014/main" id="{17DBBF15-F486-7149-96A1-8CDDE839951A}"/>
              </a:ext>
            </a:extLst>
          </p:cNvPr>
          <p:cNvSpPr txBox="1"/>
          <p:nvPr/>
        </p:nvSpPr>
        <p:spPr>
          <a:xfrm>
            <a:off x="6671097" y="1536174"/>
            <a:ext cx="4546602" cy="4401205"/>
          </a:xfrm>
          <a:prstGeom prst="rect">
            <a:avLst/>
          </a:prstGeom>
          <a:noFill/>
        </p:spPr>
        <p:txBody>
          <a:bodyPr wrap="square" rtlCol="0">
            <a:spAutoFit/>
          </a:bodyPr>
          <a:lstStyle/>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Node.js</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Express</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Python Turtle</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Graphics</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Heroku</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Google Forms</a:t>
            </a:r>
          </a:p>
          <a:p>
            <a:pPr marL="285750" indent="-285750">
              <a:buFont typeface="Arial" panose="020B0604020202020204" pitchFamily="34" charset="0"/>
              <a:buChar char="•"/>
            </a:pPr>
            <a:endParaRPr lang="en-US" sz="4000" dirty="0">
              <a:solidFill>
                <a:srgbClr val="7CDCFF"/>
              </a:solidFill>
            </a:endParaRPr>
          </a:p>
        </p:txBody>
      </p:sp>
    </p:spTree>
    <p:extLst>
      <p:ext uri="{BB962C8B-B14F-4D97-AF65-F5344CB8AC3E}">
        <p14:creationId xmlns:p14="http://schemas.microsoft.com/office/powerpoint/2010/main" val="422778917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932710" y="597747"/>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Minimum Viable Product</a:t>
            </a:r>
          </a:p>
        </p:txBody>
      </p:sp>
      <p:sp>
        <p:nvSpPr>
          <p:cNvPr id="6" name="TextBox 5">
            <a:extLst>
              <a:ext uri="{FF2B5EF4-FFF2-40B4-BE49-F238E27FC236}">
                <a16:creationId xmlns:a16="http://schemas.microsoft.com/office/drawing/2014/main" id="{9C78D7AF-6BF8-FB49-864E-61389EC6025E}"/>
              </a:ext>
            </a:extLst>
          </p:cNvPr>
          <p:cNvSpPr txBox="1"/>
          <p:nvPr/>
        </p:nvSpPr>
        <p:spPr>
          <a:xfrm>
            <a:off x="932710" y="2471839"/>
            <a:ext cx="10804588" cy="1323439"/>
          </a:xfrm>
          <a:prstGeom prst="rect">
            <a:avLst/>
          </a:prstGeom>
          <a:noFill/>
        </p:spPr>
        <p:txBody>
          <a:bodyPr wrap="square" rtlCol="0">
            <a:spAutoFit/>
          </a:bodyPr>
          <a:lstStyle/>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A working site that displays art that people can peruse and potentially purchase</a:t>
            </a:r>
          </a:p>
        </p:txBody>
      </p:sp>
    </p:spTree>
    <p:extLst>
      <p:ext uri="{BB962C8B-B14F-4D97-AF65-F5344CB8AC3E}">
        <p14:creationId xmlns:p14="http://schemas.microsoft.com/office/powerpoint/2010/main" val="19321266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507407" y="406362"/>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Target Audience</a:t>
            </a:r>
          </a:p>
        </p:txBody>
      </p:sp>
      <p:sp>
        <p:nvSpPr>
          <p:cNvPr id="6" name="TextBox 5">
            <a:extLst>
              <a:ext uri="{FF2B5EF4-FFF2-40B4-BE49-F238E27FC236}">
                <a16:creationId xmlns:a16="http://schemas.microsoft.com/office/drawing/2014/main" id="{9C78D7AF-6BF8-FB49-864E-61389EC6025E}"/>
              </a:ext>
            </a:extLst>
          </p:cNvPr>
          <p:cNvSpPr txBox="1"/>
          <p:nvPr/>
        </p:nvSpPr>
        <p:spPr>
          <a:xfrm>
            <a:off x="507407" y="2055206"/>
            <a:ext cx="11422323" cy="2554545"/>
          </a:xfrm>
          <a:prstGeom prst="rect">
            <a:avLst/>
          </a:prstGeom>
          <a:noFill/>
        </p:spPr>
        <p:txBody>
          <a:bodyPr wrap="square" rtlCol="0">
            <a:spAutoFit/>
          </a:bodyPr>
          <a:lstStyle/>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Artists and content creators looking to sell their digital or physical 2D art</a:t>
            </a:r>
          </a:p>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Anyone in the US that wants to see or purchase art</a:t>
            </a:r>
          </a:p>
        </p:txBody>
      </p:sp>
    </p:spTree>
    <p:extLst>
      <p:ext uri="{BB962C8B-B14F-4D97-AF65-F5344CB8AC3E}">
        <p14:creationId xmlns:p14="http://schemas.microsoft.com/office/powerpoint/2010/main" val="4705675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507407" y="406362"/>
            <a:ext cx="3210154"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User Stories</a:t>
            </a:r>
          </a:p>
        </p:txBody>
      </p:sp>
      <p:sp>
        <p:nvSpPr>
          <p:cNvPr id="5" name="TextBox 4">
            <a:extLst>
              <a:ext uri="{FF2B5EF4-FFF2-40B4-BE49-F238E27FC236}">
                <a16:creationId xmlns:a16="http://schemas.microsoft.com/office/drawing/2014/main" id="{EEA12FDA-38C1-5241-A2D9-E55162AB9C1D}"/>
              </a:ext>
            </a:extLst>
          </p:cNvPr>
          <p:cNvSpPr txBox="1"/>
          <p:nvPr/>
        </p:nvSpPr>
        <p:spPr>
          <a:xfrm>
            <a:off x="387485" y="1862907"/>
            <a:ext cx="11684593" cy="5201424"/>
          </a:xfrm>
          <a:prstGeom prst="rect">
            <a:avLst/>
          </a:prstGeom>
          <a:noFill/>
        </p:spPr>
        <p:txBody>
          <a:bodyPr wrap="square" rtlCol="0">
            <a:spAutoFit/>
          </a:bodyPr>
          <a:lstStyle/>
          <a:p>
            <a:r>
              <a:rPr lang="en-US" sz="4000" b="1" dirty="0">
                <a:solidFill>
                  <a:srgbClr val="7CDCFF"/>
                </a:solidFill>
                <a:latin typeface="Maiandra GD" panose="020E0502030308020204" pitchFamily="34" charset="0"/>
              </a:rPr>
              <a:t>“Teal Canvas saved my life.”</a:t>
            </a:r>
            <a:endParaRPr lang="en-US" sz="4000" b="1" dirty="0">
              <a:solidFill>
                <a:srgbClr val="7CDCFF"/>
              </a:solidFill>
              <a:latin typeface="Maiandra GD" panose="020E0502030308020204" pitchFamily="34" charset="77"/>
            </a:endParaRPr>
          </a:p>
          <a:p>
            <a:endParaRPr lang="en-US" sz="4400" b="1" dirty="0">
              <a:solidFill>
                <a:srgbClr val="7CDCFF"/>
              </a:solidFill>
              <a:latin typeface="Maiandra GD" panose="020E0502030308020204" pitchFamily="34" charset="77"/>
            </a:endParaRPr>
          </a:p>
          <a:p>
            <a:r>
              <a:rPr lang="en-US" sz="4400" b="1" dirty="0">
                <a:solidFill>
                  <a:srgbClr val="7CDCFF"/>
                </a:solidFill>
                <a:latin typeface="Maiandra GD" panose="020E0502030308020204" pitchFamily="34" charset="77"/>
              </a:rPr>
              <a:t>“</a:t>
            </a:r>
            <a:r>
              <a:rPr lang="en-US" sz="4000" dirty="0">
                <a:solidFill>
                  <a:srgbClr val="7CDCFF"/>
                </a:solidFill>
                <a:latin typeface="Maiandra GD" panose="020E0502030308020204" pitchFamily="34" charset="77"/>
              </a:rPr>
              <a:t>As a user, I can sell my art with a touch of a    button.”</a:t>
            </a:r>
          </a:p>
          <a:p>
            <a:endParaRPr lang="en-US" sz="4000" dirty="0">
              <a:solidFill>
                <a:srgbClr val="7CDCFF"/>
              </a:solidFill>
              <a:latin typeface="Maiandra GD" panose="020E0502030308020204" pitchFamily="34" charset="77"/>
            </a:endParaRPr>
          </a:p>
          <a:p>
            <a:r>
              <a:rPr lang="en-US" sz="4000" dirty="0">
                <a:solidFill>
                  <a:srgbClr val="7CDCFF"/>
                </a:solidFill>
                <a:latin typeface="Maiandra GD" panose="020E0502030308020204" pitchFamily="34" charset="77"/>
              </a:rPr>
              <a:t>“Teal Canvas is user friendly.”</a:t>
            </a:r>
          </a:p>
          <a:p>
            <a:endParaRPr lang="en-US" sz="4000" b="1" dirty="0">
              <a:solidFill>
                <a:srgbClr val="7CDCFF"/>
              </a:solidFill>
              <a:latin typeface="Maiandra GD" panose="020E0502030308020204" pitchFamily="34" charset="0"/>
            </a:endParaRPr>
          </a:p>
          <a:p>
            <a:endParaRPr lang="en-US" sz="4400" b="1" dirty="0">
              <a:solidFill>
                <a:srgbClr val="7CDCFF"/>
              </a:solidFill>
              <a:latin typeface="Maiandra GD" panose="020E0502030308020204" pitchFamily="34" charset="0"/>
            </a:endParaRPr>
          </a:p>
        </p:txBody>
      </p:sp>
    </p:spTree>
    <p:extLst>
      <p:ext uri="{BB962C8B-B14F-4D97-AF65-F5344CB8AC3E}">
        <p14:creationId xmlns:p14="http://schemas.microsoft.com/office/powerpoint/2010/main" val="168610398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406401" y="2574892"/>
            <a:ext cx="2760132" cy="1015663"/>
          </a:xfrm>
          <a:prstGeom prst="rect">
            <a:avLst/>
          </a:prstGeom>
          <a:noFill/>
        </p:spPr>
        <p:txBody>
          <a:bodyPr wrap="square" rtlCol="0">
            <a:spAutoFit/>
          </a:bodyPr>
          <a:lstStyle/>
          <a:p>
            <a:r>
              <a:rPr lang="en-US" sz="6000" b="1" dirty="0">
                <a:solidFill>
                  <a:srgbClr val="7CDCFF"/>
                </a:solidFill>
                <a:latin typeface="Maiandra GD" panose="020E0502030308020204" pitchFamily="34" charset="0"/>
              </a:rPr>
              <a:t>DEMO</a:t>
            </a:r>
          </a:p>
        </p:txBody>
      </p:sp>
      <p:pic>
        <p:nvPicPr>
          <p:cNvPr id="8" name="Picture 7">
            <a:extLst>
              <a:ext uri="{FF2B5EF4-FFF2-40B4-BE49-F238E27FC236}">
                <a16:creationId xmlns:a16="http://schemas.microsoft.com/office/drawing/2014/main" id="{58009EA6-298F-ED4A-88C5-D8331B13A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0500" y="1357529"/>
            <a:ext cx="4817375" cy="4142942"/>
          </a:xfrm>
          <a:prstGeom prst="rect">
            <a:avLst/>
          </a:prstGeom>
        </p:spPr>
      </p:pic>
      <p:pic>
        <p:nvPicPr>
          <p:cNvPr id="3" name="Picture 2">
            <a:hlinkClick r:id="rId4"/>
            <a:extLst>
              <a:ext uri="{FF2B5EF4-FFF2-40B4-BE49-F238E27FC236}">
                <a16:creationId xmlns:a16="http://schemas.microsoft.com/office/drawing/2014/main" id="{4CB258A4-8D85-774E-8993-D6DD00105E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2598" y="797104"/>
            <a:ext cx="4386127" cy="6431831"/>
          </a:xfrm>
          <a:prstGeom prst="rect">
            <a:avLst/>
          </a:prstGeom>
        </p:spPr>
      </p:pic>
    </p:spTree>
    <p:extLst>
      <p:ext uri="{BB962C8B-B14F-4D97-AF65-F5344CB8AC3E}">
        <p14:creationId xmlns:p14="http://schemas.microsoft.com/office/powerpoint/2010/main" val="359918216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47990D7-27FD-8D4A-B710-E20C678E2887}"/>
              </a:ext>
            </a:extLst>
          </p:cNvPr>
          <p:cNvSpPr/>
          <p:nvPr/>
        </p:nvSpPr>
        <p:spPr>
          <a:xfrm>
            <a:off x="574623" y="2225722"/>
            <a:ext cx="10772930" cy="1938992"/>
          </a:xfrm>
          <a:prstGeom prst="rect">
            <a:avLst/>
          </a:prstGeom>
        </p:spPr>
        <p:txBody>
          <a:bodyPr wrap="square">
            <a:spAutoFit/>
          </a:bodyPr>
          <a:lstStyle/>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Met requirements of minimum viable product, but further feature implementations required for a fully working e-commerce site.</a:t>
            </a:r>
          </a:p>
        </p:txBody>
      </p:sp>
      <p:sp>
        <p:nvSpPr>
          <p:cNvPr id="6" name="TextBox 5">
            <a:extLst>
              <a:ext uri="{FF2B5EF4-FFF2-40B4-BE49-F238E27FC236}">
                <a16:creationId xmlns:a16="http://schemas.microsoft.com/office/drawing/2014/main" id="{D165CD05-C936-7246-8457-1EBC9AD486BF}"/>
              </a:ext>
            </a:extLst>
          </p:cNvPr>
          <p:cNvSpPr txBox="1"/>
          <p:nvPr/>
        </p:nvSpPr>
        <p:spPr>
          <a:xfrm>
            <a:off x="4490923" y="471676"/>
            <a:ext cx="3210154"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Conclusion</a:t>
            </a:r>
          </a:p>
        </p:txBody>
      </p:sp>
    </p:spTree>
    <p:extLst>
      <p:ext uri="{BB962C8B-B14F-4D97-AF65-F5344CB8AC3E}">
        <p14:creationId xmlns:p14="http://schemas.microsoft.com/office/powerpoint/2010/main" val="370205290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ab Safety Template - blue design.potx" id="{6698E7C4-46F3-4B25-BFA1-E1D6AD3BE9F4}" vid="{1972FE81-5A08-41E9-AFBD-04B7B10F8F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Lab safety</Template>
  <TotalTime>0</TotalTime>
  <Words>159</Words>
  <Application>Microsoft Macintosh PowerPoint</Application>
  <PresentationFormat>Widescreen</PresentationFormat>
  <Paragraphs>53</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Maiandra GD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2018-09-17T16:50:44Z</dcterms:created>
  <dcterms:modified xsi:type="dcterms:W3CDTF">2019-08-24T02:54:45Z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2018-08-20T20:18:53.6769504Z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